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9" r:id="rId5"/>
    <p:sldId id="262" r:id="rId6"/>
    <p:sldId id="263" r:id="rId7"/>
    <p:sldId id="264" r:id="rId8"/>
    <p:sldId id="267" r:id="rId9"/>
    <p:sldId id="265" r:id="rId10"/>
    <p:sldId id="275" r:id="rId11"/>
    <p:sldId id="268" r:id="rId12"/>
    <p:sldId id="295" r:id="rId13"/>
    <p:sldId id="270" r:id="rId14"/>
    <p:sldId id="272" r:id="rId15"/>
    <p:sldId id="273" r:id="rId16"/>
    <p:sldId id="278" r:id="rId17"/>
    <p:sldId id="284" r:id="rId18"/>
    <p:sldId id="296" r:id="rId19"/>
    <p:sldId id="279" r:id="rId20"/>
    <p:sldId id="287" r:id="rId21"/>
    <p:sldId id="286" r:id="rId22"/>
    <p:sldId id="290" r:id="rId23"/>
    <p:sldId id="274" r:id="rId24"/>
    <p:sldId id="281" r:id="rId25"/>
    <p:sldId id="293" r:id="rId26"/>
    <p:sldId id="294" r:id="rId27"/>
    <p:sldId id="282" r:id="rId28"/>
    <p:sldId id="283" r:id="rId29"/>
    <p:sldId id="292" r:id="rId30"/>
    <p:sldId id="285" r:id="rId31"/>
    <p:sldId id="297" r:id="rId32"/>
    <p:sldId id="300" r:id="rId33"/>
    <p:sldId id="301" r:id="rId34"/>
    <p:sldId id="298" r:id="rId35"/>
    <p:sldId id="29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105" d="100"/>
          <a:sy n="105" d="100"/>
        </p:scale>
        <p:origin x="11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D00D-2470-465A-AA7F-A78CC7CFE939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62D1-31C5-4F9B-A115-7C7E5F6B2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9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DD2F-5FA2-43CF-98B1-39DEDFFF3902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92EA1-5FA5-4717-8B70-8D9D738F4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2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D310-DE6A-4C6F-B34F-5AAD11A3A82C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5248-D1DF-4824-A8E5-EDB0634A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1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3502-959B-4E4A-96FE-AD0B4D8A2C2F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87F8-B09C-4DA1-B1BA-237A46B7D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7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F69E-3E70-4DFC-80B5-16F0DBC6E317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9145-EF39-4DF4-A2EB-C5FEF2F90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1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342E-09AA-487D-827E-1F76782E9588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0ADD-45E8-4969-8B9E-01E8090A9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3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C385-16DA-42D4-A858-19476536426E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DEB3-F770-44E9-9423-28EA08133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7737-C103-4CC6-88FD-C8099B37A397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593B-1642-4C86-B6A4-D19688DB2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53ED-9627-4C73-AD7F-E2B5CDE2DE5B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1019D-A961-4A49-8CA7-8DCA36325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5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30C7-1143-41F7-85D1-481EF5A8AF43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CE1C-40B7-4FFF-BF6B-68A811D49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6A96-FE6D-4831-B759-34FB9DCE31C3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71F46-5E66-4EF8-B2BB-4C29053CD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5237E1-E804-4619-96F4-457AFCD5FBCC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AAF8F-BFB1-47D8-B7EB-86D5AFEE5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 of Central Dog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4391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Transcribe DNA</a:t>
            </a:r>
            <a:endParaRPr lang="en-US" sz="36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678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000" dirty="0" smtClean="0"/>
              <a:t>1. If a DNA strand read AAC GTC GCG TAC, what would the mRNA strand </a:t>
            </a:r>
            <a:r>
              <a:rPr lang="en-US" sz="3000" dirty="0" smtClean="0"/>
              <a:t>be</a:t>
            </a: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2. Does the mRNA model more closely resemble the DNA strand from which it was transcribed or the complementary strand that wasn’t used?  Explain 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3. Explain how the structure of DNA enables the molecule to be easily transcribed.  Why is this important for genetic information?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4. Why is RNA important to the cell?  How does an mRNA molecule carry information from DNA?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49252" y="24819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 little more about RNA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DNA is interrupted by short sequences that are not in the final mRNA</a:t>
            </a:r>
          </a:p>
          <a:p>
            <a:pPr lvl="1" eaLnBrk="1" hangingPunct="1"/>
            <a:r>
              <a:rPr lang="en-US" dirty="0" smtClean="0"/>
              <a:t>Called introns</a:t>
            </a:r>
          </a:p>
          <a:p>
            <a:pPr lvl="1" eaLnBrk="1" hangingPunct="1"/>
            <a:r>
              <a:rPr lang="en-US" dirty="0" smtClean="0"/>
              <a:t>Exons = RNA kept in the final sequence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t="3657" r="3046" b="6062"/>
          <a:stretch/>
        </p:blipFill>
        <p:spPr bwMode="auto">
          <a:xfrm>
            <a:off x="239281" y="3886200"/>
            <a:ext cx="836633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3 differences between RNA and DNA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Agenda </a:t>
            </a:r>
            <a:r>
              <a:rPr lang="en-US" smtClean="0"/>
              <a:t>for Today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2" descr="Diagram of Central Dog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4391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mtClean="0"/>
              <a:t>The Code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Every 3 bases codes for amino acid sequence</a:t>
            </a:r>
          </a:p>
          <a:p>
            <a:pPr lvl="1" eaLnBrk="1" hangingPunct="1"/>
            <a:r>
              <a:rPr lang="en-US" dirty="0" smtClean="0"/>
              <a:t>Three base code is called a </a:t>
            </a:r>
            <a:r>
              <a:rPr lang="en-US" b="1" i="1" dirty="0" smtClean="0"/>
              <a:t>codon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All but 3 codons code for an amino acid</a:t>
            </a:r>
          </a:p>
          <a:p>
            <a:pPr lvl="1" eaLnBrk="1" hangingPunct="1"/>
            <a:r>
              <a:rPr lang="en-US" dirty="0" smtClean="0"/>
              <a:t>AUG = start codon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" b="8736"/>
          <a:stretch>
            <a:fillRect/>
          </a:stretch>
        </p:blipFill>
        <p:spPr bwMode="auto">
          <a:xfrm>
            <a:off x="1966375" y="3200400"/>
            <a:ext cx="54864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SMARTInkShape-Group29"/>
          <p:cNvGrpSpPr/>
          <p:nvPr/>
        </p:nvGrpSpPr>
        <p:grpSpPr>
          <a:xfrm>
            <a:off x="241663" y="2214154"/>
            <a:ext cx="515984" cy="404950"/>
            <a:chOff x="241663" y="2214154"/>
            <a:chExt cx="515984" cy="404950"/>
          </a:xfrm>
        </p:grpSpPr>
        <p:sp>
          <p:nvSpPr>
            <p:cNvPr id="12" name="SMARTInkShape-199"/>
            <p:cNvSpPr/>
            <p:nvPr/>
          </p:nvSpPr>
          <p:spPr>
            <a:xfrm>
              <a:off x="418011" y="2259874"/>
              <a:ext cx="248196" cy="261258"/>
            </a:xfrm>
            <a:custGeom>
              <a:avLst/>
              <a:gdLst/>
              <a:ahLst/>
              <a:cxnLst/>
              <a:rect l="0" t="0" r="0" b="0"/>
              <a:pathLst>
                <a:path w="248196" h="261258">
                  <a:moveTo>
                    <a:pt x="0" y="0"/>
                  </a:moveTo>
                  <a:lnTo>
                    <a:pt x="0" y="3468"/>
                  </a:lnTo>
                  <a:lnTo>
                    <a:pt x="726" y="4489"/>
                  </a:lnTo>
                  <a:lnTo>
                    <a:pt x="1936" y="5170"/>
                  </a:lnTo>
                  <a:lnTo>
                    <a:pt x="3468" y="5624"/>
                  </a:lnTo>
                  <a:lnTo>
                    <a:pt x="4489" y="6652"/>
                  </a:lnTo>
                  <a:lnTo>
                    <a:pt x="8064" y="13517"/>
                  </a:lnTo>
                  <a:lnTo>
                    <a:pt x="30952" y="40888"/>
                  </a:lnTo>
                  <a:lnTo>
                    <a:pt x="54249" y="72070"/>
                  </a:lnTo>
                  <a:lnTo>
                    <a:pt x="82239" y="101483"/>
                  </a:lnTo>
                  <a:lnTo>
                    <a:pt x="107180" y="123203"/>
                  </a:lnTo>
                  <a:lnTo>
                    <a:pt x="132954" y="146894"/>
                  </a:lnTo>
                  <a:lnTo>
                    <a:pt x="158976" y="172298"/>
                  </a:lnTo>
                  <a:lnTo>
                    <a:pt x="185071" y="194743"/>
                  </a:lnTo>
                  <a:lnTo>
                    <a:pt x="213954" y="221106"/>
                  </a:lnTo>
                  <a:lnTo>
                    <a:pt x="240870" y="252607"/>
                  </a:lnTo>
                  <a:lnTo>
                    <a:pt x="248195" y="261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0"/>
            <p:cNvSpPr/>
            <p:nvPr/>
          </p:nvSpPr>
          <p:spPr>
            <a:xfrm>
              <a:off x="306977" y="2246811"/>
              <a:ext cx="398418" cy="359230"/>
            </a:xfrm>
            <a:custGeom>
              <a:avLst/>
              <a:gdLst/>
              <a:ahLst/>
              <a:cxnLst/>
              <a:rect l="0" t="0" r="0" b="0"/>
              <a:pathLst>
                <a:path w="398418" h="359230">
                  <a:moveTo>
                    <a:pt x="398417" y="0"/>
                  </a:moveTo>
                  <a:lnTo>
                    <a:pt x="388002" y="11141"/>
                  </a:lnTo>
                  <a:lnTo>
                    <a:pt x="378921" y="29911"/>
                  </a:lnTo>
                  <a:lnTo>
                    <a:pt x="359893" y="54935"/>
                  </a:lnTo>
                  <a:lnTo>
                    <a:pt x="338476" y="84149"/>
                  </a:lnTo>
                  <a:lnTo>
                    <a:pt x="312554" y="116099"/>
                  </a:lnTo>
                  <a:lnTo>
                    <a:pt x="288632" y="141725"/>
                  </a:lnTo>
                  <a:lnTo>
                    <a:pt x="262434" y="168428"/>
                  </a:lnTo>
                  <a:lnTo>
                    <a:pt x="231287" y="198273"/>
                  </a:lnTo>
                  <a:lnTo>
                    <a:pt x="207297" y="216815"/>
                  </a:lnTo>
                  <a:lnTo>
                    <a:pt x="176246" y="240106"/>
                  </a:lnTo>
                  <a:lnTo>
                    <a:pt x="153806" y="255969"/>
                  </a:lnTo>
                  <a:lnTo>
                    <a:pt x="130770" y="271970"/>
                  </a:lnTo>
                  <a:lnTo>
                    <a:pt x="101481" y="293218"/>
                  </a:lnTo>
                  <a:lnTo>
                    <a:pt x="74418" y="313303"/>
                  </a:lnTo>
                  <a:lnTo>
                    <a:pt x="48740" y="331591"/>
                  </a:lnTo>
                  <a:lnTo>
                    <a:pt x="16928" y="351038"/>
                  </a:lnTo>
                  <a:lnTo>
                    <a:pt x="0" y="359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1"/>
            <p:cNvSpPr/>
            <p:nvPr/>
          </p:nvSpPr>
          <p:spPr>
            <a:xfrm>
              <a:off x="241663" y="2455817"/>
              <a:ext cx="515984" cy="19595"/>
            </a:xfrm>
            <a:custGeom>
              <a:avLst/>
              <a:gdLst/>
              <a:ahLst/>
              <a:cxnLst/>
              <a:rect l="0" t="0" r="0" b="0"/>
              <a:pathLst>
                <a:path w="515984" h="19595">
                  <a:moveTo>
                    <a:pt x="515983" y="19594"/>
                  </a:moveTo>
                  <a:lnTo>
                    <a:pt x="503425" y="19594"/>
                  </a:lnTo>
                  <a:lnTo>
                    <a:pt x="497580" y="17659"/>
                  </a:lnTo>
                  <a:lnTo>
                    <a:pt x="495006" y="16127"/>
                  </a:lnTo>
                  <a:lnTo>
                    <a:pt x="473054" y="13668"/>
                  </a:lnTo>
                  <a:lnTo>
                    <a:pt x="441819" y="13242"/>
                  </a:lnTo>
                  <a:lnTo>
                    <a:pt x="420126" y="13143"/>
                  </a:lnTo>
                  <a:lnTo>
                    <a:pt x="394519" y="11163"/>
                  </a:lnTo>
                  <a:lnTo>
                    <a:pt x="366204" y="8590"/>
                  </a:lnTo>
                  <a:lnTo>
                    <a:pt x="336687" y="7446"/>
                  </a:lnTo>
                  <a:lnTo>
                    <a:pt x="306635" y="6938"/>
                  </a:lnTo>
                  <a:lnTo>
                    <a:pt x="276345" y="7438"/>
                  </a:lnTo>
                  <a:lnTo>
                    <a:pt x="245949" y="10079"/>
                  </a:lnTo>
                  <a:lnTo>
                    <a:pt x="215507" y="11737"/>
                  </a:lnTo>
                  <a:lnTo>
                    <a:pt x="185769" y="12474"/>
                  </a:lnTo>
                  <a:lnTo>
                    <a:pt x="158038" y="12801"/>
                  </a:lnTo>
                  <a:lnTo>
                    <a:pt x="131199" y="12947"/>
                  </a:lnTo>
                  <a:lnTo>
                    <a:pt x="105482" y="13011"/>
                  </a:lnTo>
                  <a:lnTo>
                    <a:pt x="81957" y="13040"/>
                  </a:lnTo>
                  <a:lnTo>
                    <a:pt x="51780" y="9589"/>
                  </a:lnTo>
                  <a:lnTo>
                    <a:pt x="21517" y="641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2"/>
            <p:cNvSpPr/>
            <p:nvPr/>
          </p:nvSpPr>
          <p:spPr>
            <a:xfrm>
              <a:off x="542109" y="2214154"/>
              <a:ext cx="51982" cy="404950"/>
            </a:xfrm>
            <a:custGeom>
              <a:avLst/>
              <a:gdLst/>
              <a:ahLst/>
              <a:cxnLst/>
              <a:rect l="0" t="0" r="0" b="0"/>
              <a:pathLst>
                <a:path w="51982" h="404950">
                  <a:moveTo>
                    <a:pt x="0" y="0"/>
                  </a:moveTo>
                  <a:lnTo>
                    <a:pt x="725" y="24871"/>
                  </a:lnTo>
                  <a:lnTo>
                    <a:pt x="5623" y="52946"/>
                  </a:lnTo>
                  <a:lnTo>
                    <a:pt x="7077" y="84455"/>
                  </a:lnTo>
                  <a:lnTo>
                    <a:pt x="11692" y="113642"/>
                  </a:lnTo>
                  <a:lnTo>
                    <a:pt x="17656" y="141723"/>
                  </a:lnTo>
                  <a:lnTo>
                    <a:pt x="24745" y="172701"/>
                  </a:lnTo>
                  <a:lnTo>
                    <a:pt x="34989" y="204135"/>
                  </a:lnTo>
                  <a:lnTo>
                    <a:pt x="42943" y="232157"/>
                  </a:lnTo>
                  <a:lnTo>
                    <a:pt x="49171" y="258844"/>
                  </a:lnTo>
                  <a:lnTo>
                    <a:pt x="51338" y="285136"/>
                  </a:lnTo>
                  <a:lnTo>
                    <a:pt x="51981" y="311311"/>
                  </a:lnTo>
                  <a:lnTo>
                    <a:pt x="50719" y="337451"/>
                  </a:lnTo>
                  <a:lnTo>
                    <a:pt x="41798" y="362856"/>
                  </a:lnTo>
                  <a:lnTo>
                    <a:pt x="21541" y="394568"/>
                  </a:lnTo>
                  <a:lnTo>
                    <a:pt x="13062" y="404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03"/>
            <p:cNvSpPr/>
            <p:nvPr/>
          </p:nvSpPr>
          <p:spPr>
            <a:xfrm>
              <a:off x="365760" y="2442754"/>
              <a:ext cx="359230" cy="78378"/>
            </a:xfrm>
            <a:custGeom>
              <a:avLst/>
              <a:gdLst/>
              <a:ahLst/>
              <a:cxnLst/>
              <a:rect l="0" t="0" r="0" b="0"/>
              <a:pathLst>
                <a:path w="359230" h="78378">
                  <a:moveTo>
                    <a:pt x="0" y="0"/>
                  </a:moveTo>
                  <a:lnTo>
                    <a:pt x="18944" y="726"/>
                  </a:lnTo>
                  <a:lnTo>
                    <a:pt x="49962" y="5624"/>
                  </a:lnTo>
                  <a:lnTo>
                    <a:pt x="78102" y="6263"/>
                  </a:lnTo>
                  <a:lnTo>
                    <a:pt x="109421" y="9919"/>
                  </a:lnTo>
                  <a:lnTo>
                    <a:pt x="132814" y="13601"/>
                  </a:lnTo>
                  <a:lnTo>
                    <a:pt x="157726" y="17657"/>
                  </a:lnTo>
                  <a:lnTo>
                    <a:pt x="183312" y="21878"/>
                  </a:lnTo>
                  <a:lnTo>
                    <a:pt x="207262" y="26173"/>
                  </a:lnTo>
                  <a:lnTo>
                    <a:pt x="230728" y="31227"/>
                  </a:lnTo>
                  <a:lnTo>
                    <a:pt x="255672" y="38311"/>
                  </a:lnTo>
                  <a:lnTo>
                    <a:pt x="279337" y="46298"/>
                  </a:lnTo>
                  <a:lnTo>
                    <a:pt x="301950" y="54686"/>
                  </a:lnTo>
                  <a:lnTo>
                    <a:pt x="332903" y="66842"/>
                  </a:lnTo>
                  <a:lnTo>
                    <a:pt x="359229" y="78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" b="8736"/>
          <a:stretch>
            <a:fillRect/>
          </a:stretch>
        </p:blipFill>
        <p:spPr bwMode="auto">
          <a:xfrm>
            <a:off x="304800" y="304800"/>
            <a:ext cx="85979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304801"/>
            <a:ext cx="854588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Ribosomes</a:t>
            </a:r>
          </a:p>
          <a:p>
            <a:pPr lvl="1"/>
            <a:r>
              <a:rPr lang="en-US" dirty="0" smtClean="0"/>
              <a:t>2 subunits – only together during translation</a:t>
            </a:r>
          </a:p>
          <a:p>
            <a:pPr lvl="1"/>
            <a:r>
              <a:rPr lang="en-US" dirty="0" smtClean="0"/>
              <a:t>Attaches to mRNA strand</a:t>
            </a:r>
          </a:p>
          <a:p>
            <a:pPr marL="0" indent="0">
              <a:buNone/>
            </a:pPr>
            <a:r>
              <a:rPr lang="en-US" dirty="0" err="1" smtClean="0"/>
              <a:t>tRNA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/>
              <a:t>base sequence at the bottom – </a:t>
            </a:r>
            <a:r>
              <a:rPr lang="en-US" b="1" dirty="0"/>
              <a:t>anticodon</a:t>
            </a:r>
          </a:p>
          <a:p>
            <a:pPr lvl="1"/>
            <a:r>
              <a:rPr lang="en-US" dirty="0"/>
              <a:t>Matches the codon on </a:t>
            </a:r>
            <a:r>
              <a:rPr lang="en-US" dirty="0" smtClean="0"/>
              <a:t>mRNA strand</a:t>
            </a:r>
            <a:endParaRPr lang="en-US" dirty="0"/>
          </a:p>
        </p:txBody>
      </p:sp>
      <p:pic>
        <p:nvPicPr>
          <p:cNvPr id="4" name="Picture 9" descr="http://biochem.co/wp-content/uploads/2008/08/trna_arg.jpg?w=2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t="22471" r="2940" b="6667"/>
          <a:stretch/>
        </p:blipFill>
        <p:spPr bwMode="auto">
          <a:xfrm>
            <a:off x="2819400" y="3886200"/>
            <a:ext cx="339541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mRNA attaches to ribosomes</a:t>
            </a:r>
          </a:p>
          <a:p>
            <a:r>
              <a:rPr lang="en-US" smtClean="0"/>
              <a:t>tRNA moves into ribosome</a:t>
            </a:r>
          </a:p>
          <a:p>
            <a:r>
              <a:rPr lang="en-US" smtClean="0"/>
              <a:t>Anticodon matches with mRNA strand and adds an amino acid</a:t>
            </a:r>
          </a:p>
          <a:p>
            <a:pPr lvl="1"/>
            <a:r>
              <a:rPr lang="en-US" smtClean="0"/>
              <a:t>tRNA leaves ribosome</a:t>
            </a:r>
          </a:p>
          <a:p>
            <a:r>
              <a:rPr lang="en-US" smtClean="0"/>
              <a:t>Stop codon is reached &amp; amino acid chain (polypeptide) detaches from ribosome</a:t>
            </a:r>
          </a:p>
          <a:p>
            <a:pPr lvl="1"/>
            <a:r>
              <a:rPr lang="en-US" smtClean="0"/>
              <a:t>Folds and creates a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63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818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12904"/>
          <a:stretch>
            <a:fillRect/>
          </a:stretch>
        </p:blipFill>
        <p:spPr bwMode="auto">
          <a:xfrm>
            <a:off x="1524000" y="4724400"/>
            <a:ext cx="655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Info</a:t>
            </a:r>
          </a:p>
        </p:txBody>
      </p:sp>
      <p:pic>
        <p:nvPicPr>
          <p:cNvPr id="3075" name="Picture 2" descr="IN0064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46425"/>
            <a:ext cx="10382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09600" y="3575050"/>
            <a:ext cx="2133600" cy="1377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>
                <a:latin typeface="Times New Roman" pitchFamily="18" charset="0"/>
              </a:rPr>
              <a:t>DNA in the nucleus is safe</a:t>
            </a:r>
            <a:endParaRPr lang="en-US" sz="260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638800" y="4953000"/>
            <a:ext cx="2465388" cy="1376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>
                <a:latin typeface="Times New Roman" pitchFamily="18" charset="0"/>
              </a:rPr>
              <a:t>But DNA in the cytoplasm can be destroyed</a:t>
            </a:r>
            <a:endParaRPr lang="en-US" sz="2600"/>
          </a:p>
        </p:txBody>
      </p:sp>
      <p:pic>
        <p:nvPicPr>
          <p:cNvPr id="3078" name="Picture 5" descr="BS0117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676400"/>
            <a:ext cx="2033587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463"/>
            <a:ext cx="7543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74638"/>
            <a:ext cx="8286750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/>
          <a:lstStyle/>
          <a:p>
            <a:r>
              <a:rPr lang="en-US" smtClean="0"/>
              <a:t>Proteins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429000" cy="4525963"/>
          </a:xfrm>
        </p:spPr>
        <p:txBody>
          <a:bodyPr/>
          <a:lstStyle/>
          <a:p>
            <a:r>
              <a:rPr lang="en-US" smtClean="0"/>
              <a:t>Shape depends on interactions among amino acids</a:t>
            </a:r>
          </a:p>
          <a:p>
            <a:pPr lvl="1"/>
            <a:r>
              <a:rPr lang="en-US" smtClean="0"/>
              <a:t>Hydrogen bonding</a:t>
            </a:r>
          </a:p>
        </p:txBody>
      </p:sp>
      <p:pic>
        <p:nvPicPr>
          <p:cNvPr id="31748" name="Picture 2" descr="http://www.proprofs.com/flashcards/upload/a3985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191000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Translate your mRNA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smtClean="0"/>
              <a:t>Write your Amino Acid Sequence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smtClean="0"/>
              <a:t>Would you make a complete protein? Explain.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dirty="0" smtClean="0"/>
              <a:t>Transcribe and translate the following DNA sequence. Draw a line separating each codon: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/>
              <a:t>	A    T    C    G    T    C    </a:t>
            </a:r>
            <a:r>
              <a:rPr lang="en-US" dirty="0" err="1" smtClean="0"/>
              <a:t>C</a:t>
            </a:r>
            <a:r>
              <a:rPr lang="en-US" dirty="0" smtClean="0"/>
              <a:t>    A    </a:t>
            </a:r>
            <a:r>
              <a:rPr lang="en-US" dirty="0" err="1" smtClean="0"/>
              <a:t>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2316162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rgbClr val="FF0000"/>
                </a:solidFill>
              </a:rPr>
              <a:t>Transcribe (make RNA) and translate (find amino acids) from this strand of DNA</a:t>
            </a:r>
            <a:br>
              <a:rPr lang="en-US" sz="4000" smtClean="0">
                <a:solidFill>
                  <a:srgbClr val="FF0000"/>
                </a:solidFill>
              </a:rPr>
            </a:br>
            <a:r>
              <a:rPr lang="en-US" sz="4000" smtClean="0">
                <a:solidFill>
                  <a:srgbClr val="FF0000"/>
                </a:solidFill>
              </a:rPr>
              <a:t>	AAA TGC ACG TCG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229600" cy="3001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Whiteboard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What does DNA polymerase do?</a:t>
            </a:r>
          </a:p>
          <a:p>
            <a:pPr>
              <a:buFont typeface="Arial" charset="0"/>
              <a:buNone/>
            </a:pPr>
            <a:r>
              <a:rPr lang="en-US" dirty="0" smtClean="0"/>
              <a:t>What does Helicase do?</a:t>
            </a:r>
          </a:p>
          <a:p>
            <a:pPr>
              <a:buFont typeface="Arial" charset="0"/>
              <a:buNone/>
            </a:pPr>
            <a:r>
              <a:rPr lang="en-US" dirty="0" smtClean="0"/>
              <a:t>What does ligase do?</a:t>
            </a:r>
          </a:p>
          <a:p>
            <a:pPr>
              <a:buFont typeface="Arial" charset="0"/>
              <a:buNone/>
            </a:pPr>
            <a:r>
              <a:rPr lang="en-US" dirty="0" smtClean="0"/>
              <a:t>Match the bases below.</a:t>
            </a:r>
          </a:p>
          <a:p>
            <a:pPr>
              <a:buFont typeface="Arial" charset="0"/>
              <a:buNone/>
            </a:pPr>
            <a:r>
              <a:rPr lang="en-US" dirty="0" smtClean="0"/>
              <a:t>	5’ – A T C G T A – 3’</a:t>
            </a:r>
          </a:p>
          <a:p>
            <a:pPr>
              <a:buFont typeface="Arial" charset="0"/>
              <a:buNone/>
            </a:pPr>
            <a:r>
              <a:rPr lang="en-US" dirty="0" smtClean="0"/>
              <a:t>List 3 differences between RNA/DNA.</a:t>
            </a:r>
          </a:p>
          <a:p>
            <a:pPr>
              <a:buFont typeface="Arial" charset="0"/>
              <a:buNone/>
            </a:pPr>
            <a:r>
              <a:rPr lang="en-US" dirty="0" smtClean="0"/>
              <a:t>What are the 3 types of RNA?</a:t>
            </a:r>
          </a:p>
          <a:p>
            <a:pPr>
              <a:buFont typeface="Arial" charset="0"/>
              <a:buNone/>
            </a:pPr>
            <a:r>
              <a:rPr lang="en-US" dirty="0" smtClean="0"/>
              <a:t>Where does RNA go after it is made?</a:t>
            </a:r>
          </a:p>
          <a:p>
            <a:pPr>
              <a:buFont typeface="Arial" charset="0"/>
              <a:buNone/>
            </a:pPr>
            <a:r>
              <a:rPr lang="en-US" dirty="0" smtClean="0"/>
              <a:t>Transcribe the DNA below.</a:t>
            </a:r>
          </a:p>
          <a:p>
            <a:pPr>
              <a:buFont typeface="Arial" charset="0"/>
              <a:buNone/>
            </a:pPr>
            <a:r>
              <a:rPr lang="en-US" dirty="0" smtClean="0"/>
              <a:t>	A T C G T 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Whiteboard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/>
              <a:t>W</a:t>
            </a:r>
            <a:r>
              <a:rPr lang="en-US" dirty="0" smtClean="0"/>
              <a:t>hat does RNA attach to when it leaves the nucleus?</a:t>
            </a:r>
          </a:p>
          <a:p>
            <a:pPr>
              <a:buFont typeface="Arial" charset="0"/>
              <a:buNone/>
            </a:pPr>
            <a:r>
              <a:rPr lang="en-US" dirty="0" smtClean="0"/>
              <a:t>Amino Acids are the building block of ________.</a:t>
            </a:r>
          </a:p>
          <a:p>
            <a:pPr>
              <a:buFont typeface="Arial" charset="0"/>
              <a:buNone/>
            </a:pPr>
            <a:r>
              <a:rPr lang="en-US" dirty="0" smtClean="0"/>
              <a:t>What type of RNA brings an amino acid?</a:t>
            </a:r>
          </a:p>
          <a:p>
            <a:pPr>
              <a:buFont typeface="Arial" charset="0"/>
              <a:buNone/>
            </a:pPr>
            <a:r>
              <a:rPr lang="en-US" dirty="0" smtClean="0"/>
              <a:t>When does translation stop?</a:t>
            </a:r>
          </a:p>
          <a:p>
            <a:pPr>
              <a:buFont typeface="Arial" charset="0"/>
              <a:buNone/>
            </a:pPr>
            <a:r>
              <a:rPr lang="en-US" dirty="0" smtClean="0"/>
              <a:t>Where is the codon located? Anticodon?</a:t>
            </a:r>
          </a:p>
          <a:p>
            <a:pPr>
              <a:buFont typeface="Arial" charset="0"/>
              <a:buNone/>
            </a:pPr>
            <a:r>
              <a:rPr lang="en-US" dirty="0" smtClean="0"/>
              <a:t>What is a codon?</a:t>
            </a:r>
          </a:p>
          <a:p>
            <a:pPr>
              <a:buFont typeface="Arial" charset="0"/>
              <a:buNone/>
            </a:pPr>
            <a:r>
              <a:rPr lang="en-US" dirty="0" smtClean="0"/>
              <a:t>Translate the mRNA strand below.</a:t>
            </a:r>
          </a:p>
          <a:p>
            <a:pPr>
              <a:buFont typeface="Arial" charset="0"/>
              <a:buNone/>
            </a:pPr>
            <a:r>
              <a:rPr lang="en-US" dirty="0" smtClean="0"/>
              <a:t>	A G C G A G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Replication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DNA Helicase unzips DNA</a:t>
            </a:r>
          </a:p>
          <a:p>
            <a:pPr lvl="1"/>
            <a:r>
              <a:rPr lang="en-US" smtClean="0"/>
              <a:t>Proteins keep it apart</a:t>
            </a:r>
          </a:p>
          <a:p>
            <a:r>
              <a:rPr lang="en-US" smtClean="0"/>
              <a:t>RNA Primase adds starter segments</a:t>
            </a:r>
          </a:p>
          <a:p>
            <a:r>
              <a:rPr lang="en-US" smtClean="0"/>
              <a:t>DNA Polymerase adds nucleotides to DNA</a:t>
            </a:r>
          </a:p>
          <a:p>
            <a:pPr lvl="1"/>
            <a:r>
              <a:rPr lang="en-US" smtClean="0"/>
              <a:t>Leading – continuous adding of bases</a:t>
            </a:r>
          </a:p>
          <a:p>
            <a:pPr lvl="1"/>
            <a:r>
              <a:rPr lang="en-US" smtClean="0"/>
              <a:t>Lagging – Okazaki fragments</a:t>
            </a:r>
          </a:p>
          <a:p>
            <a:r>
              <a:rPr lang="en-US" smtClean="0"/>
              <a:t>DNA Ligase fills in gaps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Transcription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DNA Helicase unzips DNA</a:t>
            </a:r>
          </a:p>
          <a:p>
            <a:r>
              <a:rPr lang="en-US" smtClean="0"/>
              <a:t>RNA Polymerase adds bases</a:t>
            </a:r>
          </a:p>
          <a:p>
            <a:pPr lvl="1"/>
            <a:r>
              <a:rPr lang="en-US" smtClean="0"/>
              <a:t>Only 1 strand of DNA gets copied</a:t>
            </a:r>
          </a:p>
          <a:p>
            <a:r>
              <a:rPr lang="en-US" smtClean="0"/>
              <a:t>RNA detaches from DNA strand and moves into cytoplasm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mRNA attaches to ribosomes</a:t>
            </a:r>
          </a:p>
          <a:p>
            <a:r>
              <a:rPr lang="en-US" smtClean="0"/>
              <a:t>tRNA moves into ribosome</a:t>
            </a:r>
          </a:p>
          <a:p>
            <a:r>
              <a:rPr lang="en-US" smtClean="0"/>
              <a:t>Anticodon on tRNA matches with codon on  mRNA strand </a:t>
            </a:r>
          </a:p>
          <a:p>
            <a:pPr lvl="1"/>
            <a:r>
              <a:rPr lang="en-US" smtClean="0"/>
              <a:t>Amino acid is added</a:t>
            </a:r>
          </a:p>
          <a:p>
            <a:r>
              <a:rPr lang="en-US" smtClean="0"/>
              <a:t>Stop codon is reached &amp; amino acid chain (polypeptide) detaches from ribosome</a:t>
            </a:r>
          </a:p>
          <a:p>
            <a:pPr lvl="1"/>
            <a:r>
              <a:rPr lang="en-US" smtClean="0"/>
              <a:t>Folds and creates a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RNA – Ribonucleic Acid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Copy of DNA that goes into cytoplasm </a:t>
            </a:r>
          </a:p>
          <a:p>
            <a:pPr lvl="1" eaLnBrk="1" hangingPunct="1"/>
            <a:r>
              <a:rPr lang="en-US" smtClean="0"/>
              <a:t>guides synthesis of proteins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971800"/>
          <a:ext cx="6477000" cy="3430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739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DNA</a:t>
                      </a:r>
                      <a:endParaRPr lang="en-US" sz="3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RNA</a:t>
                      </a:r>
                      <a:endParaRPr lang="en-US" sz="30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467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# of strands</a:t>
                      </a:r>
                      <a:endParaRPr lang="en-US" sz="3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</a:t>
                      </a:r>
                      <a:r>
                        <a:rPr lang="en-US" sz="3000" baseline="0" dirty="0" smtClean="0"/>
                        <a:t> Strands</a:t>
                      </a:r>
                      <a:endParaRPr lang="en-US" sz="3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1 Strand</a:t>
                      </a:r>
                      <a:endParaRPr lang="en-US" sz="30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45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Type of Sugar</a:t>
                      </a:r>
                      <a:endParaRPr lang="en-US" sz="3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Deoxyribose</a:t>
                      </a:r>
                      <a:r>
                        <a:rPr lang="en-US" sz="3000" baseline="0" dirty="0" smtClean="0"/>
                        <a:t> sugar</a:t>
                      </a:r>
                      <a:endParaRPr lang="en-US" sz="3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Ribose</a:t>
                      </a:r>
                      <a:r>
                        <a:rPr lang="en-US" sz="3000" baseline="0" dirty="0" smtClean="0"/>
                        <a:t> Sugar</a:t>
                      </a:r>
                      <a:endParaRPr lang="en-US" sz="30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437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Nucleotide Base pairs</a:t>
                      </a:r>
                      <a:endParaRPr lang="en-US" sz="3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A-T</a:t>
                      </a:r>
                    </a:p>
                    <a:p>
                      <a:r>
                        <a:rPr lang="en-US" sz="3000" dirty="0" smtClean="0"/>
                        <a:t>C-G</a:t>
                      </a:r>
                      <a:endParaRPr lang="en-US" sz="3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A-U</a:t>
                      </a:r>
                    </a:p>
                    <a:p>
                      <a:r>
                        <a:rPr lang="en-US" sz="3000" dirty="0" smtClean="0"/>
                        <a:t>C-G</a:t>
                      </a:r>
                      <a:endParaRPr lang="en-US" sz="30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DNA vs. RNA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447800"/>
          <a:ext cx="80772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409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DNA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RNA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409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</a:t>
                      </a:r>
                      <a:r>
                        <a:rPr lang="en-US" sz="3000" baseline="0" dirty="0" smtClean="0"/>
                        <a:t> Strands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1 Strand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409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Deoxyribose</a:t>
                      </a:r>
                      <a:r>
                        <a:rPr lang="en-US" sz="3000" baseline="0" dirty="0" smtClean="0"/>
                        <a:t> sugar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Ribose</a:t>
                      </a:r>
                      <a:r>
                        <a:rPr lang="en-US" sz="3000" baseline="0" dirty="0" smtClean="0"/>
                        <a:t> Sugar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9774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A-T</a:t>
                      </a:r>
                    </a:p>
                    <a:p>
                      <a:r>
                        <a:rPr lang="en-US" sz="3000" dirty="0" smtClean="0"/>
                        <a:t>C-G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A-U</a:t>
                      </a:r>
                    </a:p>
                    <a:p>
                      <a:r>
                        <a:rPr lang="en-US" sz="3000" dirty="0" smtClean="0"/>
                        <a:t>C-G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Mutations:</a:t>
            </a:r>
            <a:r>
              <a:rPr lang="en-US" dirty="0" smtClean="0"/>
              <a:t> Changes that occur to the chromosomes.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-These can be both good or bad.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-Most Mutations are never shown.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-These can occur in any cell that divides.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-Mutations can eventually lead to changes in the entire population over many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00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mutations involve individual genes.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-Any chemical change that affects the DNA can cause this type of mutation to happen.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-Some may cause a change to 1 nucleotide, while some may change many.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75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Germ Mutations</a:t>
            </a:r>
            <a:r>
              <a:rPr lang="en-US" dirty="0" smtClean="0"/>
              <a:t>: Mutations that affect the reproductive cells.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r>
              <a:rPr lang="en-US" b="1" dirty="0" smtClean="0"/>
              <a:t>Somatic Mutations</a:t>
            </a:r>
            <a:r>
              <a:rPr lang="en-US" dirty="0" smtClean="0"/>
              <a:t>: These do not affect the reproductive cells.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   -They are not inherited.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(Both can occur at the level of Chromosomal and Gene Mutations)</a:t>
            </a:r>
          </a:p>
          <a:p>
            <a:endParaRPr lang="en-US" dirty="0" smtClean="0"/>
          </a:p>
          <a:p>
            <a:r>
              <a:rPr lang="en-US" dirty="0" smtClean="0"/>
              <a:t>Sex Linked Genes: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47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Chromosomal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the number or structure of chromosomes.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-These are mutations that  can involve the entire chromosome, on part or even pairs of chromosomes.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19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Four types of Chromosomal Mutations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</a:t>
            </a:r>
            <a:r>
              <a:rPr lang="en-US" u="sng" dirty="0" smtClean="0"/>
              <a:t> Deletion</a:t>
            </a:r>
            <a:r>
              <a:rPr lang="en-US" dirty="0" smtClean="0"/>
              <a:t>: A loss of part of the chromosome.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2.</a:t>
            </a:r>
            <a:r>
              <a:rPr lang="en-US" u="sng" dirty="0" smtClean="0"/>
              <a:t> Duplication</a:t>
            </a:r>
            <a:r>
              <a:rPr lang="en-US" dirty="0" smtClean="0"/>
              <a:t>: Segment of chromosome is repeated.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Inversion</a:t>
            </a:r>
            <a:r>
              <a:rPr lang="en-US" dirty="0" smtClean="0"/>
              <a:t>: Part of the chromosome is orientated in reverse of its usual direction.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4.</a:t>
            </a:r>
            <a:r>
              <a:rPr lang="en-US" u="sng" dirty="0" smtClean="0"/>
              <a:t>Translocation</a:t>
            </a:r>
            <a:r>
              <a:rPr lang="en-US" dirty="0" smtClean="0"/>
              <a:t>: One part of the chromosome breaks off and attaches to another chromosome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6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types of RNA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876800"/>
          </a:xfrm>
        </p:spPr>
        <p:txBody>
          <a:bodyPr/>
          <a:lstStyle/>
          <a:p>
            <a:pPr eaLnBrk="1" hangingPunct="1"/>
            <a:r>
              <a:rPr lang="en-US" smtClean="0"/>
              <a:t>Messenger RNA (mRNA) – complementary to DNA</a:t>
            </a:r>
          </a:p>
          <a:p>
            <a:pPr lvl="1" eaLnBrk="1" hangingPunct="1"/>
            <a:r>
              <a:rPr lang="en-US" smtClean="0"/>
              <a:t>C=G, A=U</a:t>
            </a:r>
          </a:p>
          <a:p>
            <a:pPr lvl="1" eaLnBrk="1" hangingPunct="1"/>
            <a:r>
              <a:rPr lang="en-US" smtClean="0"/>
              <a:t>Travel from nucleus to ribosome</a:t>
            </a:r>
          </a:p>
          <a:p>
            <a:pPr lvl="1" eaLnBrk="1" hangingPunct="1"/>
            <a:r>
              <a:rPr lang="en-US" smtClean="0"/>
              <a:t>Direct synthesis of protein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Ribosomal RNA (rRNA) –forms ribosomes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Transfer RNA (tRNA) – brings amino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600200"/>
            <a:ext cx="9124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Transcription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RNA is made from 1 strand of DNA</a:t>
            </a:r>
          </a:p>
          <a:p>
            <a:pPr lvl="1" eaLnBrk="1" hangingPunct="1"/>
            <a:r>
              <a:rPr lang="en-US" dirty="0" smtClean="0"/>
              <a:t>Specifically mRNA is made</a:t>
            </a:r>
          </a:p>
        </p:txBody>
      </p:sp>
      <p:pic>
        <p:nvPicPr>
          <p:cNvPr id="7172" name="Picture 2" descr="BS0117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3733800"/>
            <a:ext cx="15478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IN0109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17900"/>
            <a:ext cx="12192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IN0064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2800"/>
            <a:ext cx="1022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Line 5"/>
          <p:cNvSpPr>
            <a:spLocks noChangeShapeType="1"/>
          </p:cNvSpPr>
          <p:nvPr/>
        </p:nvSpPr>
        <p:spPr bwMode="auto">
          <a:xfrm>
            <a:off x="2971800" y="4567238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5257800" y="4529138"/>
            <a:ext cx="733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942975" y="5141913"/>
            <a:ext cx="2105025" cy="954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sz="2400">
                <a:latin typeface="Comic Sans MS" pitchFamily="66" charset="0"/>
              </a:rPr>
              <a:t>DNA safe in the nucleus</a:t>
            </a:r>
            <a:endParaRPr lang="en-US" sz="2400"/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3657600" y="5257800"/>
            <a:ext cx="1752600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Times New Roman" pitchFamily="18" charset="0"/>
              </a:rPr>
              <a:t>Uses mRNA</a:t>
            </a:r>
            <a:endParaRPr lang="en-US" sz="2400"/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auto">
          <a:xfrm>
            <a:off x="6477000" y="5181600"/>
            <a:ext cx="2286000" cy="121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sz="2400">
                <a:latin typeface="Comic Sans MS" pitchFamily="66" charset="0"/>
              </a:rPr>
              <a:t>To send a message to the cytoplasm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Unzip DNA (helicase)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RNA Polymerase </a:t>
            </a:r>
            <a:r>
              <a:rPr lang="en-US" dirty="0" smtClean="0"/>
              <a:t>binds to synthesize RNA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Match up bases to </a:t>
            </a:r>
            <a:r>
              <a:rPr lang="en-US" u="sng" dirty="0" smtClean="0"/>
              <a:t>one</a:t>
            </a:r>
            <a:r>
              <a:rPr lang="en-US" dirty="0" smtClean="0"/>
              <a:t> strand of DNA</a:t>
            </a: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sz="2400" dirty="0" smtClean="0"/>
              <a:t>Uracil instead of thymine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mRNA detaches from the DNA</a:t>
            </a:r>
            <a:endParaRPr lang="en-US" sz="2400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mRNA moves out of nucleus and into cytoplasm</a:t>
            </a:r>
            <a:endParaRPr lang="en-US" sz="2400" dirty="0" smtClean="0"/>
          </a:p>
        </p:txBody>
      </p:sp>
      <p:sp>
        <p:nvSpPr>
          <p:cNvPr id="14" name="SMARTInkShape-11"/>
          <p:cNvSpPr/>
          <p:nvPr/>
        </p:nvSpPr>
        <p:spPr>
          <a:xfrm>
            <a:off x="751114" y="2730137"/>
            <a:ext cx="2756264" cy="26127"/>
          </a:xfrm>
          <a:custGeom>
            <a:avLst/>
            <a:gdLst/>
            <a:ahLst/>
            <a:cxnLst/>
            <a:rect l="0" t="0" r="0" b="0"/>
            <a:pathLst>
              <a:path w="2756264" h="26127">
                <a:moveTo>
                  <a:pt x="0" y="6532"/>
                </a:moveTo>
                <a:lnTo>
                  <a:pt x="28335" y="6532"/>
                </a:lnTo>
                <a:lnTo>
                  <a:pt x="58954" y="14595"/>
                </a:lnTo>
                <a:lnTo>
                  <a:pt x="71897" y="18113"/>
                </a:lnTo>
                <a:lnTo>
                  <a:pt x="99911" y="21400"/>
                </a:lnTo>
                <a:lnTo>
                  <a:pt x="127948" y="25192"/>
                </a:lnTo>
                <a:lnTo>
                  <a:pt x="156225" y="25942"/>
                </a:lnTo>
                <a:lnTo>
                  <a:pt x="184711" y="26089"/>
                </a:lnTo>
                <a:lnTo>
                  <a:pt x="214609" y="26119"/>
                </a:lnTo>
                <a:lnTo>
                  <a:pt x="245968" y="26124"/>
                </a:lnTo>
                <a:lnTo>
                  <a:pt x="275816" y="26126"/>
                </a:lnTo>
                <a:lnTo>
                  <a:pt x="302824" y="26126"/>
                </a:lnTo>
                <a:lnTo>
                  <a:pt x="331873" y="26126"/>
                </a:lnTo>
                <a:lnTo>
                  <a:pt x="358864" y="26126"/>
                </a:lnTo>
                <a:lnTo>
                  <a:pt x="385246" y="26126"/>
                </a:lnTo>
                <a:lnTo>
                  <a:pt x="413384" y="24191"/>
                </a:lnTo>
                <a:lnTo>
                  <a:pt x="442766" y="20956"/>
                </a:lnTo>
                <a:lnTo>
                  <a:pt x="471792" y="19998"/>
                </a:lnTo>
                <a:lnTo>
                  <a:pt x="501438" y="19714"/>
                </a:lnTo>
                <a:lnTo>
                  <a:pt x="530542" y="17695"/>
                </a:lnTo>
                <a:lnTo>
                  <a:pt x="560211" y="14435"/>
                </a:lnTo>
                <a:lnTo>
                  <a:pt x="589322" y="13470"/>
                </a:lnTo>
                <a:lnTo>
                  <a:pt x="618993" y="13183"/>
                </a:lnTo>
                <a:lnTo>
                  <a:pt x="648105" y="13099"/>
                </a:lnTo>
                <a:lnTo>
                  <a:pt x="679711" y="13074"/>
                </a:lnTo>
                <a:lnTo>
                  <a:pt x="712057" y="13066"/>
                </a:lnTo>
                <a:lnTo>
                  <a:pt x="734481" y="12339"/>
                </a:lnTo>
                <a:lnTo>
                  <a:pt x="758962" y="9596"/>
                </a:lnTo>
                <a:lnTo>
                  <a:pt x="782421" y="7894"/>
                </a:lnTo>
                <a:lnTo>
                  <a:pt x="806394" y="7137"/>
                </a:lnTo>
                <a:lnTo>
                  <a:pt x="833982" y="6801"/>
                </a:lnTo>
                <a:lnTo>
                  <a:pt x="859307" y="6651"/>
                </a:lnTo>
                <a:lnTo>
                  <a:pt x="882657" y="5859"/>
                </a:lnTo>
                <a:lnTo>
                  <a:pt x="905130" y="3088"/>
                </a:lnTo>
                <a:lnTo>
                  <a:pt x="929149" y="1372"/>
                </a:lnTo>
                <a:lnTo>
                  <a:pt x="953612" y="610"/>
                </a:lnTo>
                <a:lnTo>
                  <a:pt x="976580" y="271"/>
                </a:lnTo>
                <a:lnTo>
                  <a:pt x="1000819" y="121"/>
                </a:lnTo>
                <a:lnTo>
                  <a:pt x="1025380" y="779"/>
                </a:lnTo>
                <a:lnTo>
                  <a:pt x="1048391" y="3491"/>
                </a:lnTo>
                <a:lnTo>
                  <a:pt x="1072649" y="5180"/>
                </a:lnTo>
                <a:lnTo>
                  <a:pt x="1097944" y="5931"/>
                </a:lnTo>
                <a:lnTo>
                  <a:pt x="1123701" y="6265"/>
                </a:lnTo>
                <a:lnTo>
                  <a:pt x="1149663" y="6413"/>
                </a:lnTo>
                <a:lnTo>
                  <a:pt x="1175716" y="6479"/>
                </a:lnTo>
                <a:lnTo>
                  <a:pt x="1201809" y="6508"/>
                </a:lnTo>
                <a:lnTo>
                  <a:pt x="1229856" y="6521"/>
                </a:lnTo>
                <a:lnTo>
                  <a:pt x="1258528" y="6527"/>
                </a:lnTo>
                <a:lnTo>
                  <a:pt x="1285786" y="6530"/>
                </a:lnTo>
                <a:lnTo>
                  <a:pt x="1312415" y="6530"/>
                </a:lnTo>
                <a:lnTo>
                  <a:pt x="1339490" y="6531"/>
                </a:lnTo>
                <a:lnTo>
                  <a:pt x="1368457" y="6531"/>
                </a:lnTo>
                <a:lnTo>
                  <a:pt x="1396329" y="6532"/>
                </a:lnTo>
                <a:lnTo>
                  <a:pt x="1423956" y="6532"/>
                </a:lnTo>
                <a:lnTo>
                  <a:pt x="1453169" y="6532"/>
                </a:lnTo>
                <a:lnTo>
                  <a:pt x="1481150" y="6532"/>
                </a:lnTo>
                <a:lnTo>
                  <a:pt x="1508826" y="6532"/>
                </a:lnTo>
                <a:lnTo>
                  <a:pt x="1538060" y="6532"/>
                </a:lnTo>
                <a:lnTo>
                  <a:pt x="1567986" y="6532"/>
                </a:lnTo>
                <a:lnTo>
                  <a:pt x="1598220" y="6532"/>
                </a:lnTo>
                <a:lnTo>
                  <a:pt x="1628591" y="6532"/>
                </a:lnTo>
                <a:lnTo>
                  <a:pt x="1657087" y="6532"/>
                </a:lnTo>
                <a:lnTo>
                  <a:pt x="1684992" y="6532"/>
                </a:lnTo>
                <a:lnTo>
                  <a:pt x="1714327" y="6532"/>
                </a:lnTo>
                <a:lnTo>
                  <a:pt x="1744299" y="6532"/>
                </a:lnTo>
                <a:lnTo>
                  <a:pt x="1773827" y="6532"/>
                </a:lnTo>
                <a:lnTo>
                  <a:pt x="1801465" y="6532"/>
                </a:lnTo>
                <a:lnTo>
                  <a:pt x="1830198" y="6532"/>
                </a:lnTo>
                <a:lnTo>
                  <a:pt x="1859901" y="5806"/>
                </a:lnTo>
                <a:lnTo>
                  <a:pt x="1890036" y="3064"/>
                </a:lnTo>
                <a:lnTo>
                  <a:pt x="1918428" y="1362"/>
                </a:lnTo>
                <a:lnTo>
                  <a:pt x="1946286" y="605"/>
                </a:lnTo>
                <a:lnTo>
                  <a:pt x="1975601" y="269"/>
                </a:lnTo>
                <a:lnTo>
                  <a:pt x="2003628" y="120"/>
                </a:lnTo>
                <a:lnTo>
                  <a:pt x="2030599" y="53"/>
                </a:lnTo>
                <a:lnTo>
                  <a:pt x="2057100" y="24"/>
                </a:lnTo>
                <a:lnTo>
                  <a:pt x="2085328" y="11"/>
                </a:lnTo>
                <a:lnTo>
                  <a:pt x="2114081" y="5"/>
                </a:lnTo>
                <a:lnTo>
                  <a:pt x="2141375" y="2"/>
                </a:lnTo>
                <a:lnTo>
                  <a:pt x="2168019" y="1"/>
                </a:lnTo>
                <a:lnTo>
                  <a:pt x="2195102" y="0"/>
                </a:lnTo>
                <a:lnTo>
                  <a:pt x="2224071" y="0"/>
                </a:lnTo>
                <a:lnTo>
                  <a:pt x="2251945" y="0"/>
                </a:lnTo>
                <a:lnTo>
                  <a:pt x="2279573" y="0"/>
                </a:lnTo>
                <a:lnTo>
                  <a:pt x="2308786" y="0"/>
                </a:lnTo>
                <a:lnTo>
                  <a:pt x="2334832" y="0"/>
                </a:lnTo>
                <a:lnTo>
                  <a:pt x="2359229" y="0"/>
                </a:lnTo>
                <a:lnTo>
                  <a:pt x="2384586" y="0"/>
                </a:lnTo>
                <a:lnTo>
                  <a:pt x="2408436" y="0"/>
                </a:lnTo>
                <a:lnTo>
                  <a:pt x="2431130" y="0"/>
                </a:lnTo>
                <a:lnTo>
                  <a:pt x="2453312" y="0"/>
                </a:lnTo>
                <a:lnTo>
                  <a:pt x="2477201" y="0"/>
                </a:lnTo>
                <a:lnTo>
                  <a:pt x="2501607" y="726"/>
                </a:lnTo>
                <a:lnTo>
                  <a:pt x="2524550" y="3467"/>
                </a:lnTo>
                <a:lnTo>
                  <a:pt x="2548776" y="5170"/>
                </a:lnTo>
                <a:lnTo>
                  <a:pt x="2573333" y="5926"/>
                </a:lnTo>
                <a:lnTo>
                  <a:pt x="2596341" y="6263"/>
                </a:lnTo>
                <a:lnTo>
                  <a:pt x="2618663" y="6412"/>
                </a:lnTo>
                <a:lnTo>
                  <a:pt x="2640679" y="6479"/>
                </a:lnTo>
                <a:lnTo>
                  <a:pt x="2672748" y="6516"/>
                </a:lnTo>
                <a:lnTo>
                  <a:pt x="2700957" y="7253"/>
                </a:lnTo>
                <a:lnTo>
                  <a:pt x="2732625" y="11700"/>
                </a:lnTo>
                <a:lnTo>
                  <a:pt x="2756263" y="130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609600" y="533400"/>
            <a:ext cx="7924800" cy="4800600"/>
            <a:chOff x="1665" y="1242"/>
            <a:chExt cx="9935" cy="4933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2085" y="1242"/>
              <a:ext cx="9405" cy="3195"/>
              <a:chOff x="2085" y="1242"/>
              <a:chExt cx="9405" cy="3195"/>
            </a:xfrm>
          </p:grpSpPr>
          <p:sp>
            <p:nvSpPr>
              <p:cNvPr id="9234" name="Oval 4"/>
              <p:cNvSpPr>
                <a:spLocks noChangeArrowheads="1"/>
              </p:cNvSpPr>
              <p:nvPr/>
            </p:nvSpPr>
            <p:spPr bwMode="auto">
              <a:xfrm>
                <a:off x="2085" y="1242"/>
                <a:ext cx="9405" cy="319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9235" name="Group 5"/>
              <p:cNvGrpSpPr>
                <a:grpSpLocks/>
              </p:cNvGrpSpPr>
              <p:nvPr/>
            </p:nvGrpSpPr>
            <p:grpSpPr bwMode="auto">
              <a:xfrm>
                <a:off x="4425" y="1842"/>
                <a:ext cx="4308" cy="2160"/>
                <a:chOff x="2910" y="4185"/>
                <a:chExt cx="4308" cy="2160"/>
              </a:xfrm>
            </p:grpSpPr>
            <p:sp>
              <p:nvSpPr>
                <p:cNvPr id="9236" name="Oval 6"/>
                <p:cNvSpPr>
                  <a:spLocks noChangeArrowheads="1"/>
                </p:cNvSpPr>
                <p:nvPr/>
              </p:nvSpPr>
              <p:spPr bwMode="auto">
                <a:xfrm>
                  <a:off x="2910" y="4185"/>
                  <a:ext cx="2610" cy="21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237" name="Freeform 7"/>
                <p:cNvSpPr>
                  <a:spLocks/>
                </p:cNvSpPr>
                <p:nvPr/>
              </p:nvSpPr>
              <p:spPr bwMode="auto">
                <a:xfrm>
                  <a:off x="3323" y="4680"/>
                  <a:ext cx="489" cy="1095"/>
                </a:xfrm>
                <a:custGeom>
                  <a:avLst/>
                  <a:gdLst>
                    <a:gd name="T0" fmla="*/ 397 w 489"/>
                    <a:gd name="T1" fmla="*/ 0 h 1095"/>
                    <a:gd name="T2" fmla="*/ 82 w 489"/>
                    <a:gd name="T3" fmla="*/ 45 h 1095"/>
                    <a:gd name="T4" fmla="*/ 67 w 489"/>
                    <a:gd name="T5" fmla="*/ 195 h 1095"/>
                    <a:gd name="T6" fmla="*/ 232 w 489"/>
                    <a:gd name="T7" fmla="*/ 240 h 1095"/>
                    <a:gd name="T8" fmla="*/ 397 w 489"/>
                    <a:gd name="T9" fmla="*/ 270 h 1095"/>
                    <a:gd name="T10" fmla="*/ 457 w 489"/>
                    <a:gd name="T11" fmla="*/ 360 h 1095"/>
                    <a:gd name="T12" fmla="*/ 442 w 489"/>
                    <a:gd name="T13" fmla="*/ 480 h 1095"/>
                    <a:gd name="T14" fmla="*/ 277 w 489"/>
                    <a:gd name="T15" fmla="*/ 540 h 1095"/>
                    <a:gd name="T16" fmla="*/ 142 w 489"/>
                    <a:gd name="T17" fmla="*/ 540 h 1095"/>
                    <a:gd name="T18" fmla="*/ 7 w 489"/>
                    <a:gd name="T19" fmla="*/ 630 h 1095"/>
                    <a:gd name="T20" fmla="*/ 97 w 489"/>
                    <a:gd name="T21" fmla="*/ 825 h 1095"/>
                    <a:gd name="T22" fmla="*/ 232 w 489"/>
                    <a:gd name="T23" fmla="*/ 825 h 1095"/>
                    <a:gd name="T24" fmla="*/ 412 w 489"/>
                    <a:gd name="T25" fmla="*/ 825 h 1095"/>
                    <a:gd name="T26" fmla="*/ 487 w 489"/>
                    <a:gd name="T27" fmla="*/ 1035 h 1095"/>
                    <a:gd name="T28" fmla="*/ 397 w 489"/>
                    <a:gd name="T29" fmla="*/ 1080 h 1095"/>
                    <a:gd name="T30" fmla="*/ 202 w 489"/>
                    <a:gd name="T31" fmla="*/ 1080 h 1095"/>
                    <a:gd name="T32" fmla="*/ 67 w 489"/>
                    <a:gd name="T33" fmla="*/ 1095 h 109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9"/>
                    <a:gd name="T52" fmla="*/ 0 h 1095"/>
                    <a:gd name="T53" fmla="*/ 489 w 489"/>
                    <a:gd name="T54" fmla="*/ 1095 h 109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9" h="1095">
                      <a:moveTo>
                        <a:pt x="397" y="0"/>
                      </a:moveTo>
                      <a:cubicBezTo>
                        <a:pt x="267" y="6"/>
                        <a:pt x="137" y="13"/>
                        <a:pt x="82" y="45"/>
                      </a:cubicBezTo>
                      <a:cubicBezTo>
                        <a:pt x="27" y="77"/>
                        <a:pt x="42" y="163"/>
                        <a:pt x="67" y="195"/>
                      </a:cubicBezTo>
                      <a:cubicBezTo>
                        <a:pt x="92" y="227"/>
                        <a:pt x="177" y="227"/>
                        <a:pt x="232" y="240"/>
                      </a:cubicBezTo>
                      <a:cubicBezTo>
                        <a:pt x="287" y="253"/>
                        <a:pt x="359" y="250"/>
                        <a:pt x="397" y="270"/>
                      </a:cubicBezTo>
                      <a:cubicBezTo>
                        <a:pt x="435" y="290"/>
                        <a:pt x="450" y="325"/>
                        <a:pt x="457" y="360"/>
                      </a:cubicBezTo>
                      <a:cubicBezTo>
                        <a:pt x="464" y="395"/>
                        <a:pt x="472" y="450"/>
                        <a:pt x="442" y="480"/>
                      </a:cubicBezTo>
                      <a:cubicBezTo>
                        <a:pt x="412" y="510"/>
                        <a:pt x="327" y="530"/>
                        <a:pt x="277" y="540"/>
                      </a:cubicBezTo>
                      <a:cubicBezTo>
                        <a:pt x="227" y="550"/>
                        <a:pt x="187" y="525"/>
                        <a:pt x="142" y="540"/>
                      </a:cubicBezTo>
                      <a:cubicBezTo>
                        <a:pt x="97" y="555"/>
                        <a:pt x="14" y="583"/>
                        <a:pt x="7" y="630"/>
                      </a:cubicBezTo>
                      <a:cubicBezTo>
                        <a:pt x="0" y="677"/>
                        <a:pt x="60" y="793"/>
                        <a:pt x="97" y="825"/>
                      </a:cubicBezTo>
                      <a:cubicBezTo>
                        <a:pt x="134" y="857"/>
                        <a:pt x="180" y="825"/>
                        <a:pt x="232" y="825"/>
                      </a:cubicBezTo>
                      <a:cubicBezTo>
                        <a:pt x="284" y="825"/>
                        <a:pt x="369" y="790"/>
                        <a:pt x="412" y="825"/>
                      </a:cubicBezTo>
                      <a:cubicBezTo>
                        <a:pt x="455" y="860"/>
                        <a:pt x="489" y="993"/>
                        <a:pt x="487" y="1035"/>
                      </a:cubicBezTo>
                      <a:cubicBezTo>
                        <a:pt x="485" y="1077"/>
                        <a:pt x="444" y="1073"/>
                        <a:pt x="397" y="1080"/>
                      </a:cubicBezTo>
                      <a:cubicBezTo>
                        <a:pt x="350" y="1087"/>
                        <a:pt x="257" y="1077"/>
                        <a:pt x="202" y="1080"/>
                      </a:cubicBezTo>
                      <a:cubicBezTo>
                        <a:pt x="147" y="1083"/>
                        <a:pt x="107" y="1089"/>
                        <a:pt x="67" y="109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8" name="Freeform 8"/>
                <p:cNvSpPr>
                  <a:spLocks/>
                </p:cNvSpPr>
                <p:nvPr/>
              </p:nvSpPr>
              <p:spPr bwMode="auto">
                <a:xfrm>
                  <a:off x="3368" y="4785"/>
                  <a:ext cx="489" cy="1095"/>
                </a:xfrm>
                <a:custGeom>
                  <a:avLst/>
                  <a:gdLst>
                    <a:gd name="T0" fmla="*/ 397 w 489"/>
                    <a:gd name="T1" fmla="*/ 0 h 1095"/>
                    <a:gd name="T2" fmla="*/ 82 w 489"/>
                    <a:gd name="T3" fmla="*/ 45 h 1095"/>
                    <a:gd name="T4" fmla="*/ 67 w 489"/>
                    <a:gd name="T5" fmla="*/ 195 h 1095"/>
                    <a:gd name="T6" fmla="*/ 232 w 489"/>
                    <a:gd name="T7" fmla="*/ 240 h 1095"/>
                    <a:gd name="T8" fmla="*/ 397 w 489"/>
                    <a:gd name="T9" fmla="*/ 270 h 1095"/>
                    <a:gd name="T10" fmla="*/ 457 w 489"/>
                    <a:gd name="T11" fmla="*/ 360 h 1095"/>
                    <a:gd name="T12" fmla="*/ 442 w 489"/>
                    <a:gd name="T13" fmla="*/ 480 h 1095"/>
                    <a:gd name="T14" fmla="*/ 277 w 489"/>
                    <a:gd name="T15" fmla="*/ 540 h 1095"/>
                    <a:gd name="T16" fmla="*/ 142 w 489"/>
                    <a:gd name="T17" fmla="*/ 540 h 1095"/>
                    <a:gd name="T18" fmla="*/ 7 w 489"/>
                    <a:gd name="T19" fmla="*/ 630 h 1095"/>
                    <a:gd name="T20" fmla="*/ 97 w 489"/>
                    <a:gd name="T21" fmla="*/ 825 h 1095"/>
                    <a:gd name="T22" fmla="*/ 232 w 489"/>
                    <a:gd name="T23" fmla="*/ 825 h 1095"/>
                    <a:gd name="T24" fmla="*/ 412 w 489"/>
                    <a:gd name="T25" fmla="*/ 825 h 1095"/>
                    <a:gd name="T26" fmla="*/ 487 w 489"/>
                    <a:gd name="T27" fmla="*/ 1035 h 1095"/>
                    <a:gd name="T28" fmla="*/ 397 w 489"/>
                    <a:gd name="T29" fmla="*/ 1080 h 1095"/>
                    <a:gd name="T30" fmla="*/ 202 w 489"/>
                    <a:gd name="T31" fmla="*/ 1080 h 1095"/>
                    <a:gd name="T32" fmla="*/ 67 w 489"/>
                    <a:gd name="T33" fmla="*/ 1095 h 109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9"/>
                    <a:gd name="T52" fmla="*/ 0 h 1095"/>
                    <a:gd name="T53" fmla="*/ 489 w 489"/>
                    <a:gd name="T54" fmla="*/ 1095 h 109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9" h="1095">
                      <a:moveTo>
                        <a:pt x="397" y="0"/>
                      </a:moveTo>
                      <a:cubicBezTo>
                        <a:pt x="267" y="6"/>
                        <a:pt x="137" y="13"/>
                        <a:pt x="82" y="45"/>
                      </a:cubicBezTo>
                      <a:cubicBezTo>
                        <a:pt x="27" y="77"/>
                        <a:pt x="42" y="163"/>
                        <a:pt x="67" y="195"/>
                      </a:cubicBezTo>
                      <a:cubicBezTo>
                        <a:pt x="92" y="227"/>
                        <a:pt x="177" y="227"/>
                        <a:pt x="232" y="240"/>
                      </a:cubicBezTo>
                      <a:cubicBezTo>
                        <a:pt x="287" y="253"/>
                        <a:pt x="359" y="250"/>
                        <a:pt x="397" y="270"/>
                      </a:cubicBezTo>
                      <a:cubicBezTo>
                        <a:pt x="435" y="290"/>
                        <a:pt x="450" y="325"/>
                        <a:pt x="457" y="360"/>
                      </a:cubicBezTo>
                      <a:cubicBezTo>
                        <a:pt x="464" y="395"/>
                        <a:pt x="472" y="450"/>
                        <a:pt x="442" y="480"/>
                      </a:cubicBezTo>
                      <a:cubicBezTo>
                        <a:pt x="412" y="510"/>
                        <a:pt x="327" y="530"/>
                        <a:pt x="277" y="540"/>
                      </a:cubicBezTo>
                      <a:cubicBezTo>
                        <a:pt x="227" y="550"/>
                        <a:pt x="187" y="525"/>
                        <a:pt x="142" y="540"/>
                      </a:cubicBezTo>
                      <a:cubicBezTo>
                        <a:pt x="97" y="555"/>
                        <a:pt x="14" y="583"/>
                        <a:pt x="7" y="630"/>
                      </a:cubicBezTo>
                      <a:cubicBezTo>
                        <a:pt x="0" y="677"/>
                        <a:pt x="60" y="793"/>
                        <a:pt x="97" y="825"/>
                      </a:cubicBezTo>
                      <a:cubicBezTo>
                        <a:pt x="134" y="857"/>
                        <a:pt x="180" y="825"/>
                        <a:pt x="232" y="825"/>
                      </a:cubicBezTo>
                      <a:cubicBezTo>
                        <a:pt x="284" y="825"/>
                        <a:pt x="369" y="790"/>
                        <a:pt x="412" y="825"/>
                      </a:cubicBezTo>
                      <a:cubicBezTo>
                        <a:pt x="455" y="860"/>
                        <a:pt x="489" y="993"/>
                        <a:pt x="487" y="1035"/>
                      </a:cubicBezTo>
                      <a:cubicBezTo>
                        <a:pt x="485" y="1077"/>
                        <a:pt x="444" y="1073"/>
                        <a:pt x="397" y="1080"/>
                      </a:cubicBezTo>
                      <a:cubicBezTo>
                        <a:pt x="350" y="1087"/>
                        <a:pt x="257" y="1077"/>
                        <a:pt x="202" y="1080"/>
                      </a:cubicBezTo>
                      <a:cubicBezTo>
                        <a:pt x="147" y="1083"/>
                        <a:pt x="107" y="1089"/>
                        <a:pt x="67" y="109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9" name="Line 9"/>
                <p:cNvSpPr>
                  <a:spLocks noChangeShapeType="1"/>
                </p:cNvSpPr>
                <p:nvPr/>
              </p:nvSpPr>
              <p:spPr bwMode="auto">
                <a:xfrm>
                  <a:off x="3885" y="5175"/>
                  <a:ext cx="5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0" name="Freeform 10"/>
                <p:cNvSpPr>
                  <a:spLocks/>
                </p:cNvSpPr>
                <p:nvPr/>
              </p:nvSpPr>
              <p:spPr bwMode="auto">
                <a:xfrm>
                  <a:off x="4438" y="4920"/>
                  <a:ext cx="335" cy="705"/>
                </a:xfrm>
                <a:custGeom>
                  <a:avLst/>
                  <a:gdLst>
                    <a:gd name="T0" fmla="*/ 32 w 335"/>
                    <a:gd name="T1" fmla="*/ 0 h 705"/>
                    <a:gd name="T2" fmla="*/ 62 w 335"/>
                    <a:gd name="T3" fmla="*/ 150 h 705"/>
                    <a:gd name="T4" fmla="*/ 212 w 335"/>
                    <a:gd name="T5" fmla="*/ 225 h 705"/>
                    <a:gd name="T6" fmla="*/ 317 w 335"/>
                    <a:gd name="T7" fmla="*/ 300 h 705"/>
                    <a:gd name="T8" fmla="*/ 317 w 335"/>
                    <a:gd name="T9" fmla="*/ 405 h 705"/>
                    <a:gd name="T10" fmla="*/ 227 w 335"/>
                    <a:gd name="T11" fmla="*/ 510 h 705"/>
                    <a:gd name="T12" fmla="*/ 32 w 335"/>
                    <a:gd name="T13" fmla="*/ 585 h 705"/>
                    <a:gd name="T14" fmla="*/ 32 w 335"/>
                    <a:gd name="T15" fmla="*/ 705 h 7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5"/>
                    <a:gd name="T25" fmla="*/ 0 h 705"/>
                    <a:gd name="T26" fmla="*/ 335 w 335"/>
                    <a:gd name="T27" fmla="*/ 705 h 70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5" h="705">
                      <a:moveTo>
                        <a:pt x="32" y="0"/>
                      </a:moveTo>
                      <a:cubicBezTo>
                        <a:pt x="32" y="56"/>
                        <a:pt x="32" y="113"/>
                        <a:pt x="62" y="150"/>
                      </a:cubicBezTo>
                      <a:cubicBezTo>
                        <a:pt x="92" y="187"/>
                        <a:pt x="169" y="200"/>
                        <a:pt x="212" y="225"/>
                      </a:cubicBezTo>
                      <a:cubicBezTo>
                        <a:pt x="255" y="250"/>
                        <a:pt x="299" y="270"/>
                        <a:pt x="317" y="300"/>
                      </a:cubicBezTo>
                      <a:cubicBezTo>
                        <a:pt x="335" y="330"/>
                        <a:pt x="332" y="370"/>
                        <a:pt x="317" y="405"/>
                      </a:cubicBezTo>
                      <a:cubicBezTo>
                        <a:pt x="302" y="440"/>
                        <a:pt x="274" y="480"/>
                        <a:pt x="227" y="510"/>
                      </a:cubicBezTo>
                      <a:cubicBezTo>
                        <a:pt x="180" y="540"/>
                        <a:pt x="64" y="553"/>
                        <a:pt x="32" y="585"/>
                      </a:cubicBezTo>
                      <a:cubicBezTo>
                        <a:pt x="0" y="617"/>
                        <a:pt x="32" y="683"/>
                        <a:pt x="32" y="70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1" name="Line 11"/>
                <p:cNvSpPr>
                  <a:spLocks noChangeShapeType="1"/>
                </p:cNvSpPr>
                <p:nvPr/>
              </p:nvSpPr>
              <p:spPr bwMode="auto">
                <a:xfrm>
                  <a:off x="4830" y="5160"/>
                  <a:ext cx="17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2" name="Freeform 12"/>
                <p:cNvSpPr>
                  <a:spLocks/>
                </p:cNvSpPr>
                <p:nvPr/>
              </p:nvSpPr>
              <p:spPr bwMode="auto">
                <a:xfrm>
                  <a:off x="6883" y="4800"/>
                  <a:ext cx="335" cy="705"/>
                </a:xfrm>
                <a:custGeom>
                  <a:avLst/>
                  <a:gdLst>
                    <a:gd name="T0" fmla="*/ 32 w 335"/>
                    <a:gd name="T1" fmla="*/ 0 h 705"/>
                    <a:gd name="T2" fmla="*/ 62 w 335"/>
                    <a:gd name="T3" fmla="*/ 150 h 705"/>
                    <a:gd name="T4" fmla="*/ 212 w 335"/>
                    <a:gd name="T5" fmla="*/ 225 h 705"/>
                    <a:gd name="T6" fmla="*/ 317 w 335"/>
                    <a:gd name="T7" fmla="*/ 300 h 705"/>
                    <a:gd name="T8" fmla="*/ 317 w 335"/>
                    <a:gd name="T9" fmla="*/ 405 h 705"/>
                    <a:gd name="T10" fmla="*/ 227 w 335"/>
                    <a:gd name="T11" fmla="*/ 510 h 705"/>
                    <a:gd name="T12" fmla="*/ 32 w 335"/>
                    <a:gd name="T13" fmla="*/ 585 h 705"/>
                    <a:gd name="T14" fmla="*/ 32 w 335"/>
                    <a:gd name="T15" fmla="*/ 705 h 7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5"/>
                    <a:gd name="T25" fmla="*/ 0 h 705"/>
                    <a:gd name="T26" fmla="*/ 335 w 335"/>
                    <a:gd name="T27" fmla="*/ 705 h 70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5" h="705">
                      <a:moveTo>
                        <a:pt x="32" y="0"/>
                      </a:moveTo>
                      <a:cubicBezTo>
                        <a:pt x="32" y="56"/>
                        <a:pt x="32" y="113"/>
                        <a:pt x="62" y="150"/>
                      </a:cubicBezTo>
                      <a:cubicBezTo>
                        <a:pt x="92" y="187"/>
                        <a:pt x="169" y="200"/>
                        <a:pt x="212" y="225"/>
                      </a:cubicBezTo>
                      <a:cubicBezTo>
                        <a:pt x="255" y="250"/>
                        <a:pt x="299" y="270"/>
                        <a:pt x="317" y="300"/>
                      </a:cubicBezTo>
                      <a:cubicBezTo>
                        <a:pt x="335" y="330"/>
                        <a:pt x="332" y="370"/>
                        <a:pt x="317" y="405"/>
                      </a:cubicBezTo>
                      <a:cubicBezTo>
                        <a:pt x="302" y="440"/>
                        <a:pt x="274" y="480"/>
                        <a:pt x="227" y="510"/>
                      </a:cubicBezTo>
                      <a:cubicBezTo>
                        <a:pt x="180" y="540"/>
                        <a:pt x="64" y="553"/>
                        <a:pt x="32" y="585"/>
                      </a:cubicBezTo>
                      <a:cubicBezTo>
                        <a:pt x="0" y="617"/>
                        <a:pt x="32" y="683"/>
                        <a:pt x="32" y="70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220" name="Text Box 13"/>
            <p:cNvSpPr txBox="1">
              <a:spLocks noChangeArrowheads="1"/>
            </p:cNvSpPr>
            <p:nvPr/>
          </p:nvSpPr>
          <p:spPr bwMode="auto">
            <a:xfrm>
              <a:off x="1665" y="4665"/>
              <a:ext cx="2625" cy="1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1600">
                  <a:latin typeface="Comic Sans MS" pitchFamily="66" charset="0"/>
                </a:rPr>
                <a:t>Transcription happens in the nucleus.  An RNA copy of a gene is made.</a:t>
              </a:r>
              <a:endParaRPr lang="en-US"/>
            </a:p>
          </p:txBody>
        </p:sp>
        <p:sp>
          <p:nvSpPr>
            <p:cNvPr id="9221" name="Text Box 14"/>
            <p:cNvSpPr txBox="1">
              <a:spLocks noChangeArrowheads="1"/>
            </p:cNvSpPr>
            <p:nvPr/>
          </p:nvSpPr>
          <p:spPr bwMode="auto">
            <a:xfrm>
              <a:off x="5180" y="4674"/>
              <a:ext cx="2835" cy="11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1600">
                  <a:latin typeface="Comic Sans MS" pitchFamily="66" charset="0"/>
                </a:rPr>
                <a:t>Then the mRNA that has been made moves out of the nucleus into the cytoplasm</a:t>
              </a:r>
              <a:endParaRPr lang="en-US"/>
            </a:p>
          </p:txBody>
        </p:sp>
        <p:sp>
          <p:nvSpPr>
            <p:cNvPr id="9222" name="Text Box 15"/>
            <p:cNvSpPr txBox="1">
              <a:spLocks noChangeArrowheads="1"/>
            </p:cNvSpPr>
            <p:nvPr/>
          </p:nvSpPr>
          <p:spPr bwMode="auto">
            <a:xfrm>
              <a:off x="8765" y="4704"/>
              <a:ext cx="2835" cy="12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1600">
                  <a:latin typeface="Comic Sans MS" pitchFamily="66" charset="0"/>
                </a:rPr>
                <a:t>Once in the cytoplasm, the mRNA is used to make a protein</a:t>
              </a:r>
              <a:endParaRPr lang="en-US"/>
            </a:p>
          </p:txBody>
        </p:sp>
        <p:sp>
          <p:nvSpPr>
            <p:cNvPr id="9223" name="Text Box 16"/>
            <p:cNvSpPr txBox="1">
              <a:spLocks noChangeArrowheads="1"/>
            </p:cNvSpPr>
            <p:nvPr/>
          </p:nvSpPr>
          <p:spPr bwMode="auto">
            <a:xfrm>
              <a:off x="9540" y="2370"/>
              <a:ext cx="1830" cy="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itchFamily="18" charset="0"/>
                </a:rPr>
                <a:t>Cytoplasm of cell</a:t>
              </a:r>
              <a:endParaRPr lang="en-US"/>
            </a:p>
          </p:txBody>
        </p:sp>
        <p:sp>
          <p:nvSpPr>
            <p:cNvPr id="9224" name="Text Box 17"/>
            <p:cNvSpPr txBox="1">
              <a:spLocks noChangeArrowheads="1"/>
            </p:cNvSpPr>
            <p:nvPr/>
          </p:nvSpPr>
          <p:spPr bwMode="auto">
            <a:xfrm>
              <a:off x="4980" y="3465"/>
              <a:ext cx="1770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itchFamily="18" charset="0"/>
                </a:rPr>
                <a:t>Nucleus</a:t>
              </a:r>
              <a:endParaRPr lang="en-US"/>
            </a:p>
          </p:txBody>
        </p:sp>
        <p:sp>
          <p:nvSpPr>
            <p:cNvPr id="9225" name="Text Box 18"/>
            <p:cNvSpPr txBox="1">
              <a:spLocks noChangeArrowheads="1"/>
            </p:cNvSpPr>
            <p:nvPr/>
          </p:nvSpPr>
          <p:spPr bwMode="auto">
            <a:xfrm>
              <a:off x="4710" y="1965"/>
              <a:ext cx="121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Times New Roman" pitchFamily="18" charset="0"/>
                </a:rPr>
                <a:t>DNA</a:t>
              </a:r>
              <a:endParaRPr lang="en-US"/>
            </a:p>
          </p:txBody>
        </p:sp>
        <p:sp>
          <p:nvSpPr>
            <p:cNvPr id="9226" name="Text Box 19"/>
            <p:cNvSpPr txBox="1">
              <a:spLocks noChangeArrowheads="1"/>
            </p:cNvSpPr>
            <p:nvPr/>
          </p:nvSpPr>
          <p:spPr bwMode="auto">
            <a:xfrm>
              <a:off x="5505" y="2160"/>
              <a:ext cx="121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Times New Roman" pitchFamily="18" charset="0"/>
                </a:rPr>
                <a:t>mRNA</a:t>
              </a:r>
              <a:endParaRPr lang="en-US"/>
            </a:p>
          </p:txBody>
        </p:sp>
        <p:sp>
          <p:nvSpPr>
            <p:cNvPr id="9227" name="Text Box 20"/>
            <p:cNvSpPr txBox="1">
              <a:spLocks noChangeArrowheads="1"/>
            </p:cNvSpPr>
            <p:nvPr/>
          </p:nvSpPr>
          <p:spPr bwMode="auto">
            <a:xfrm>
              <a:off x="7875" y="2055"/>
              <a:ext cx="121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Times New Roman" pitchFamily="18" charset="0"/>
                </a:rPr>
                <a:t>mRNA</a:t>
              </a:r>
              <a:endParaRPr lang="en-US"/>
            </a:p>
          </p:txBody>
        </p:sp>
        <p:sp>
          <p:nvSpPr>
            <p:cNvPr id="9228" name="AutoShape 21"/>
            <p:cNvSpPr>
              <a:spLocks/>
            </p:cNvSpPr>
            <p:nvPr/>
          </p:nvSpPr>
          <p:spPr bwMode="auto">
            <a:xfrm rot="-5381401">
              <a:off x="5415" y="3420"/>
              <a:ext cx="240" cy="144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9" name="Line 22"/>
            <p:cNvSpPr>
              <a:spLocks noChangeShapeType="1"/>
            </p:cNvSpPr>
            <p:nvPr/>
          </p:nvSpPr>
          <p:spPr bwMode="auto">
            <a:xfrm flipV="1">
              <a:off x="4275" y="4245"/>
              <a:ext cx="1260" cy="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AutoShape 23"/>
            <p:cNvSpPr>
              <a:spLocks/>
            </p:cNvSpPr>
            <p:nvPr/>
          </p:nvSpPr>
          <p:spPr bwMode="auto">
            <a:xfrm rot="-5381401">
              <a:off x="7163" y="3262"/>
              <a:ext cx="163" cy="1679"/>
            </a:xfrm>
            <a:prstGeom prst="leftBrace">
              <a:avLst>
                <a:gd name="adj1" fmla="val 8583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31" name="Line 24"/>
            <p:cNvSpPr>
              <a:spLocks noChangeShapeType="1"/>
            </p:cNvSpPr>
            <p:nvPr/>
          </p:nvSpPr>
          <p:spPr bwMode="auto">
            <a:xfrm flipH="1">
              <a:off x="7020" y="4155"/>
              <a:ext cx="240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AutoShape 25"/>
            <p:cNvSpPr>
              <a:spLocks/>
            </p:cNvSpPr>
            <p:nvPr/>
          </p:nvSpPr>
          <p:spPr bwMode="auto">
            <a:xfrm rot="-5381401">
              <a:off x="8790" y="3375"/>
              <a:ext cx="240" cy="144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33" name="Line 26"/>
            <p:cNvSpPr>
              <a:spLocks noChangeShapeType="1"/>
            </p:cNvSpPr>
            <p:nvPr/>
          </p:nvSpPr>
          <p:spPr bwMode="auto">
            <a:xfrm>
              <a:off x="8925" y="4230"/>
              <a:ext cx="33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5721"/>
          <a:stretch>
            <a:fillRect/>
          </a:stretch>
        </p:blipFill>
        <p:spPr bwMode="auto">
          <a:xfrm>
            <a:off x="1066800" y="914400"/>
            <a:ext cx="70993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708</Words>
  <Application>Microsoft Office PowerPoint</Application>
  <PresentationFormat>On-screen Show (4:3)</PresentationFormat>
  <Paragraphs>177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Comic Sans MS</vt:lpstr>
      <vt:lpstr>Times New Roman</vt:lpstr>
      <vt:lpstr>Office Theme</vt:lpstr>
      <vt:lpstr>PowerPoint Presentation</vt:lpstr>
      <vt:lpstr>DNA Info</vt:lpstr>
      <vt:lpstr>RNA – Ribonucleic Acid </vt:lpstr>
      <vt:lpstr>3 types of RNA</vt:lpstr>
      <vt:lpstr>PowerPoint Presentation</vt:lpstr>
      <vt:lpstr>Transcription</vt:lpstr>
      <vt:lpstr>Transcription</vt:lpstr>
      <vt:lpstr>PowerPoint Presentation</vt:lpstr>
      <vt:lpstr>PowerPoint Presentation</vt:lpstr>
      <vt:lpstr>Transcribe DNA</vt:lpstr>
      <vt:lpstr>A little more about RNA</vt:lpstr>
      <vt:lpstr>What are 3 differences between RNA and DNA</vt:lpstr>
      <vt:lpstr>Translation</vt:lpstr>
      <vt:lpstr>The Code</vt:lpstr>
      <vt:lpstr>PowerPoint Presentation</vt:lpstr>
      <vt:lpstr>PowerPoint Presentation</vt:lpstr>
      <vt:lpstr>Translation</vt:lpstr>
      <vt:lpstr>PowerPoint Presentation</vt:lpstr>
      <vt:lpstr>PowerPoint Presentation</vt:lpstr>
      <vt:lpstr>PowerPoint Presentation</vt:lpstr>
      <vt:lpstr>PowerPoint Presentation</vt:lpstr>
      <vt:lpstr>Proteins</vt:lpstr>
      <vt:lpstr>Translate your mRNA</vt:lpstr>
      <vt:lpstr>Transcribe (make RNA) and translate (find amino acids) from this strand of DNA  AAA TGC ACG TCG</vt:lpstr>
      <vt:lpstr>Whiteboard questions</vt:lpstr>
      <vt:lpstr>Whiteboard questions</vt:lpstr>
      <vt:lpstr>Replication</vt:lpstr>
      <vt:lpstr>Transcription</vt:lpstr>
      <vt:lpstr>Translation</vt:lpstr>
      <vt:lpstr>DNA vs. RNA</vt:lpstr>
      <vt:lpstr>Mutations</vt:lpstr>
      <vt:lpstr>Gene Mutations</vt:lpstr>
      <vt:lpstr>PowerPoint Presentation</vt:lpstr>
      <vt:lpstr>Chromosomal Mutations</vt:lpstr>
      <vt:lpstr>Four types of Chromosomal Mutations: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Kendrick and Lindsey</dc:creator>
  <cp:lastModifiedBy>McKenzie, Peter</cp:lastModifiedBy>
  <cp:revision>101</cp:revision>
  <dcterms:created xsi:type="dcterms:W3CDTF">2010-10-31T20:36:43Z</dcterms:created>
  <dcterms:modified xsi:type="dcterms:W3CDTF">2018-01-10T18:45:22Z</dcterms:modified>
</cp:coreProperties>
</file>